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8"/>
  </p:notesMasterIdLst>
  <p:sldIdLst>
    <p:sldId id="256" r:id="rId53"/>
    <p:sldId id="257" r:id="rId54"/>
    <p:sldId id="258" r:id="rId55"/>
    <p:sldId id="259" r:id="rId56"/>
    <p:sldId id="260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harlika" charset="1" panose="00000000000000000000"/>
      <p:regular r:id="rId10"/>
    </p:embeddedFont>
    <p:embeddedFont>
      <p:font typeface="Nunito" charset="1" panose="00000000000000000000"/>
      <p:regular r:id="rId11"/>
    </p:embeddedFont>
    <p:embeddedFont>
      <p:font typeface="Nunito Bold" charset="1" panose="00000000000000000000"/>
      <p:regular r:id="rId12"/>
    </p:embeddedFont>
    <p:embeddedFont>
      <p:font typeface="Nunito Italics" charset="1" panose="00000000000000000000"/>
      <p:regular r:id="rId13"/>
    </p:embeddedFont>
    <p:embeddedFont>
      <p:font typeface="Nunito Bold Italics" charset="1" panose="00000000000000000000"/>
      <p:regular r:id="rId14"/>
    </p:embeddedFont>
    <p:embeddedFont>
      <p:font typeface="Nunito Extra-Light" charset="1" panose="00000000000000000000"/>
      <p:regular r:id="rId15"/>
    </p:embeddedFont>
    <p:embeddedFont>
      <p:font typeface="Nunito Extra-Light Italics" charset="1" panose="00000000000000000000"/>
      <p:regular r:id="rId16"/>
    </p:embeddedFont>
    <p:embeddedFont>
      <p:font typeface="Nunito Light" charset="1" panose="00000000000000000000"/>
      <p:regular r:id="rId17"/>
    </p:embeddedFont>
    <p:embeddedFont>
      <p:font typeface="Nunito Light Italics" charset="1" panose="00000000000000000000"/>
      <p:regular r:id="rId18"/>
    </p:embeddedFont>
    <p:embeddedFont>
      <p:font typeface="Nunito Medium" charset="1" panose="00000000000000000000"/>
      <p:regular r:id="rId19"/>
    </p:embeddedFont>
    <p:embeddedFont>
      <p:font typeface="Nunito Medium Italics" charset="1" panose="00000000000000000000"/>
      <p:regular r:id="rId20"/>
    </p:embeddedFont>
    <p:embeddedFont>
      <p:font typeface="Nunito Semi-Bold" charset="1" panose="00000000000000000000"/>
      <p:regular r:id="rId21"/>
    </p:embeddedFont>
    <p:embeddedFont>
      <p:font typeface="Nunito Semi-Bold Italics" charset="1" panose="00000000000000000000"/>
      <p:regular r:id="rId22"/>
    </p:embeddedFont>
    <p:embeddedFont>
      <p:font typeface="Nunito Ultra-Bold" charset="1" panose="00000000000000000000"/>
      <p:regular r:id="rId23"/>
    </p:embeddedFont>
    <p:embeddedFont>
      <p:font typeface="Nunito Ultra-Bold Italics" charset="1" panose="00000000000000000000"/>
      <p:regular r:id="rId24"/>
    </p:embeddedFont>
    <p:embeddedFont>
      <p:font typeface="Nunito Heavy" charset="1" panose="00000000000000000000"/>
      <p:regular r:id="rId25"/>
    </p:embeddedFont>
    <p:embeddedFont>
      <p:font typeface="Nunito Heavy Italics" charset="1" panose="00000000000000000000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Open Sans Italics" charset="1" panose="020B0606030504020204"/>
      <p:regular r:id="rId29"/>
    </p:embeddedFont>
    <p:embeddedFont>
      <p:font typeface="Open Sans Bold Italics" charset="1" panose="020B0806030504020204"/>
      <p:regular r:id="rId30"/>
    </p:embeddedFont>
    <p:embeddedFont>
      <p:font typeface="Open Sans Light" charset="1" panose="020B0306030504020204"/>
      <p:regular r:id="rId31"/>
    </p:embeddedFont>
    <p:embeddedFont>
      <p:font typeface="Open Sans Light Italics" charset="1" panose="020B0306030504020204"/>
      <p:regular r:id="rId32"/>
    </p:embeddedFont>
    <p:embeddedFont>
      <p:font typeface="Open Sans Ultra-Bold" charset="1" panose="00000000000000000000"/>
      <p:regular r:id="rId33"/>
    </p:embeddedFont>
    <p:embeddedFont>
      <p:font typeface="Open Sans Ultra-Bold Italics" charset="1" panose="00000000000000000000"/>
      <p:regular r:id="rId34"/>
    </p:embeddedFont>
    <p:embeddedFont>
      <p:font typeface="Montserrat" charset="1" panose="00000500000000000000"/>
      <p:regular r:id="rId35"/>
    </p:embeddedFont>
    <p:embeddedFont>
      <p:font typeface="Montserrat Bold" charset="1" panose="00000800000000000000"/>
      <p:regular r:id="rId36"/>
    </p:embeddedFont>
    <p:embeddedFont>
      <p:font typeface="Montserrat Italics" charset="1" panose="00000500000000000000"/>
      <p:regular r:id="rId37"/>
    </p:embeddedFont>
    <p:embeddedFont>
      <p:font typeface="Montserrat Bold Italics" charset="1" panose="00000800000000000000"/>
      <p:regular r:id="rId38"/>
    </p:embeddedFont>
    <p:embeddedFont>
      <p:font typeface="Montserrat Thin" charset="1" panose="00000300000000000000"/>
      <p:regular r:id="rId39"/>
    </p:embeddedFont>
    <p:embeddedFont>
      <p:font typeface="Montserrat Thin Italics" charset="1" panose="00000300000000000000"/>
      <p:regular r:id="rId40"/>
    </p:embeddedFont>
    <p:embeddedFont>
      <p:font typeface="Montserrat Extra-Light" charset="1" panose="00000300000000000000"/>
      <p:regular r:id="rId41"/>
    </p:embeddedFont>
    <p:embeddedFont>
      <p:font typeface="Montserrat Extra-Light Italics" charset="1" panose="00000300000000000000"/>
      <p:regular r:id="rId42"/>
    </p:embeddedFont>
    <p:embeddedFont>
      <p:font typeface="Montserrat Light" charset="1" panose="00000400000000000000"/>
      <p:regular r:id="rId43"/>
    </p:embeddedFont>
    <p:embeddedFont>
      <p:font typeface="Montserrat Light Italics" charset="1" panose="00000400000000000000"/>
      <p:regular r:id="rId44"/>
    </p:embeddedFont>
    <p:embeddedFont>
      <p:font typeface="Montserrat Medium" charset="1" panose="00000600000000000000"/>
      <p:regular r:id="rId45"/>
    </p:embeddedFont>
    <p:embeddedFont>
      <p:font typeface="Montserrat Medium Italics" charset="1" panose="00000600000000000000"/>
      <p:regular r:id="rId46"/>
    </p:embeddedFont>
    <p:embeddedFont>
      <p:font typeface="Montserrat Semi-Bold" charset="1" panose="00000700000000000000"/>
      <p:regular r:id="rId47"/>
    </p:embeddedFont>
    <p:embeddedFont>
      <p:font typeface="Montserrat Semi-Bold Italics" charset="1" panose="00000700000000000000"/>
      <p:regular r:id="rId48"/>
    </p:embeddedFont>
    <p:embeddedFont>
      <p:font typeface="Montserrat Ultra-Bold" charset="1" panose="00000900000000000000"/>
      <p:regular r:id="rId49"/>
    </p:embeddedFont>
    <p:embeddedFont>
      <p:font typeface="Montserrat Ultra-Bold Italics" charset="1" panose="00000900000000000000"/>
      <p:regular r:id="rId50"/>
    </p:embeddedFont>
    <p:embeddedFont>
      <p:font typeface="Montserrat Heavy" charset="1" panose="00000A00000000000000"/>
      <p:regular r:id="rId51"/>
    </p:embeddedFont>
    <p:embeddedFont>
      <p:font typeface="Montserrat Heavy Italics" charset="1" panose="00000A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notesMasters/notesMaster1.xml" Type="http://schemas.openxmlformats.org/officeDocument/2006/relationships/notesMaster"/><Relationship Id="rId59" Target="theme/theme2.xml" Type="http://schemas.openxmlformats.org/officeDocument/2006/relationships/theme"/><Relationship Id="rId6" Target="fonts/font6.fntdata" Type="http://schemas.openxmlformats.org/officeDocument/2006/relationships/font"/><Relationship Id="rId60" Target="notesSlides/notesSlide1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. Data Loading and Preprocessing:</a:t>
            </a:r>
          </a:p>
          <a:p>
            <a:r>
              <a:rPr lang="en-US"/>
              <a:t/>
            </a:r>
          </a:p>
          <a:p>
            <a:r>
              <a:rPr lang="en-US"/>
              <a:t>We start by loading our filtered dataset using pandas, which contains information about baseball players and their performance metrics.</a:t>
            </a:r>
          </a:p>
          <a:p>
            <a:r>
              <a:rPr lang="en-US"/>
              <a:t>The dataset is then split into training and testing sets based on a cutoff year, ensuring temporal consistency in our evaluation.</a:t>
            </a:r>
          </a:p>
          <a:p>
            <a:r>
              <a:rPr lang="en-US"/>
              <a:t>We specify the features (attributes) that we'll use to predict the target variable, which in this case, is the total number of hits ('total').</a:t>
            </a:r>
          </a:p>
          <a:p>
            <a:r>
              <a:rPr lang="en-US"/>
              <a:t/>
            </a:r>
          </a:p>
          <a:p>
            <a:r>
              <a:rPr lang="en-US"/>
              <a:t>2. Feature Engineering:</a:t>
            </a:r>
          </a:p>
          <a:p>
            <a:r>
              <a:rPr lang="en-US"/>
              <a:t/>
            </a:r>
          </a:p>
          <a:p>
            <a:r>
              <a:rPr lang="en-US"/>
              <a:t>We assign weights to each year, giving higher weights to more recent years.</a:t>
            </a:r>
          </a:p>
          <a:p>
            <a:r>
              <a:rPr lang="en-US"/>
              <a:t>Additionally, we identify each player's prime year and assign higher weights to those years.</a:t>
            </a:r>
          </a:p>
          <a:p>
            <a:r>
              <a:rPr lang="en-US"/>
              <a:t>These weights are combined to create sample weights, which will be used during model training.</a:t>
            </a:r>
          </a:p>
          <a:p>
            <a:r>
              <a:rPr lang="en-US"/>
              <a:t>3. Model Building:</a:t>
            </a:r>
          </a:p>
          <a:p>
            <a:r>
              <a:rPr lang="en-US"/>
              <a:t/>
            </a:r>
          </a:p>
          <a:p>
            <a:r>
              <a:rPr lang="en-US"/>
              <a:t>We construct a pipeline that includes data preprocessing steps such as scaling and dimensionality reduction using PCA (Principal Component Analysis), followed by a linear regression model.</a:t>
            </a:r>
          </a:p>
          <a:p>
            <a:r>
              <a:rPr lang="en-US"/>
              <a:t/>
            </a:r>
          </a:p>
          <a:p>
            <a:r>
              <a:rPr lang="en-US"/>
              <a:t>PCA helps in reducing the dimensionality of our feature space while retaining most of its variance.</a:t>
            </a:r>
          </a:p>
          <a:p>
            <a:r>
              <a:rPr lang="en-US"/>
              <a:t>4. Model Training and Evaluation:</a:t>
            </a:r>
          </a:p>
          <a:p>
            <a:r>
              <a:rPr lang="en-US"/>
              <a:t/>
            </a:r>
          </a:p>
          <a:p>
            <a:r>
              <a:rPr lang="en-US"/>
              <a:t>The model is trained using the training set while incorporating sample weights.</a:t>
            </a:r>
          </a:p>
          <a:p>
            <a:r>
              <a:rPr lang="en-US"/>
              <a:t>We evaluate the model's performance on the test set using metrics like RMSE (Root Mean Squared Error) and R-squared.</a:t>
            </a:r>
          </a:p>
          <a:p>
            <a:r>
              <a:rPr lang="en-US"/>
              <a:t>5. Predictions for Next Year:</a:t>
            </a:r>
          </a:p>
          <a:p>
            <a:r>
              <a:rPr lang="en-US"/>
              <a:t/>
            </a:r>
          </a:p>
          <a:p>
            <a:r>
              <a:rPr lang="en-US"/>
              <a:t>We use the trained model to predict the expected number of hits for the next season for each player in the test set.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Bottom right: This histogram shows the distribution of the total hits across all players and seasons in your dataset. A well-distributed target variable suggests that the linear regression model can capture the variance effectively without transformations. </a:t>
            </a:r>
          </a:p>
          <a:p>
            <a:r>
              <a:rPr lang="en-US"/>
              <a:t/>
            </a:r>
          </a:p>
          <a:p>
            <a:r>
              <a:rPr lang="en-US"/>
              <a:t>Top right: This scatter plot compares the actual total hits against the predicted values. A close alignment along the dashed line (indicating perfect predictions) suggests high model accuracy. </a:t>
            </a:r>
          </a:p>
          <a:p>
            <a:r>
              <a:rPr lang="en-US"/>
              <a:t/>
            </a:r>
          </a:p>
          <a:p>
            <a:r>
              <a:rPr lang="en-US"/>
              <a:t>Bottom left: No pattern in resiodual plot which shows that it is an accurate model and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D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4889597" y="0"/>
            <a:ext cx="3398403" cy="2918378"/>
          </a:xfrm>
          <a:custGeom>
            <a:avLst/>
            <a:gdLst/>
            <a:ahLst/>
            <a:cxnLst/>
            <a:rect r="r" b="b" t="t" l="l"/>
            <a:pathLst>
              <a:path h="2918378" w="3398403">
                <a:moveTo>
                  <a:pt x="0" y="2918378"/>
                </a:moveTo>
                <a:lnTo>
                  <a:pt x="3398403" y="2918378"/>
                </a:lnTo>
                <a:lnTo>
                  <a:pt x="3398403" y="0"/>
                </a:lnTo>
                <a:lnTo>
                  <a:pt x="0" y="0"/>
                </a:lnTo>
                <a:lnTo>
                  <a:pt x="0" y="29183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4348" y="2630939"/>
            <a:ext cx="2499303" cy="1034087"/>
          </a:xfrm>
          <a:custGeom>
            <a:avLst/>
            <a:gdLst/>
            <a:ahLst/>
            <a:cxnLst/>
            <a:rect r="r" b="b" t="t" l="l"/>
            <a:pathLst>
              <a:path h="1034087" w="2499303">
                <a:moveTo>
                  <a:pt x="0" y="0"/>
                </a:moveTo>
                <a:lnTo>
                  <a:pt x="2499304" y="0"/>
                </a:lnTo>
                <a:lnTo>
                  <a:pt x="2499304" y="1034086"/>
                </a:lnTo>
                <a:lnTo>
                  <a:pt x="0" y="1034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310771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39347" y="8733624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462870"/>
            <a:ext cx="3813589" cy="3813589"/>
          </a:xfrm>
          <a:custGeom>
            <a:avLst/>
            <a:gdLst/>
            <a:ahLst/>
            <a:cxnLst/>
            <a:rect r="r" b="b" t="t" l="l"/>
            <a:pathLst>
              <a:path h="3813589" w="3813589">
                <a:moveTo>
                  <a:pt x="0" y="0"/>
                </a:moveTo>
                <a:lnTo>
                  <a:pt x="3813589" y="0"/>
                </a:lnTo>
                <a:lnTo>
                  <a:pt x="3813589" y="3813589"/>
                </a:lnTo>
                <a:lnTo>
                  <a:pt x="0" y="3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51502" y="5991065"/>
            <a:ext cx="1038499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9F9FA"/>
                </a:solidFill>
                <a:latin typeface="Montserrat"/>
              </a:rPr>
              <a:t>Asrith, Bhavik, Nikhil, Prajay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2932" y="4320045"/>
            <a:ext cx="15242136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9F9FA"/>
                </a:solidFill>
                <a:latin typeface="Maharlika"/>
              </a:rPr>
              <a:t>Houston Astros Consulting Strategy - Team 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794812"/>
          </a:xfrm>
          <a:prstGeom prst="rect">
            <a:avLst/>
          </a:prstGeom>
          <a:solidFill>
            <a:srgbClr val="002D62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046620" y="4804382"/>
            <a:ext cx="2512795" cy="251279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6E1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54956" y="5621031"/>
            <a:ext cx="1896121" cy="112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2"/>
              </a:lnSpc>
            </a:pPr>
            <a:r>
              <a:rPr lang="en-US" sz="9058">
                <a:solidFill>
                  <a:srgbClr val="FFFFFF"/>
                </a:solidFill>
                <a:latin typeface="Montserrat Ultra-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3808" y="7527728"/>
            <a:ext cx="2715607" cy="111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3166">
                <a:solidFill>
                  <a:srgbClr val="F9B80C"/>
                </a:solidFill>
                <a:latin typeface="Montserrat Ultra-Bold"/>
              </a:rPr>
              <a:t>Filtering Data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40247" y="4804382"/>
            <a:ext cx="2512795" cy="251279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6E1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48584" y="5621031"/>
            <a:ext cx="1896121" cy="112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2"/>
              </a:lnSpc>
            </a:pPr>
            <a:r>
              <a:rPr lang="en-US" sz="9058">
                <a:solidFill>
                  <a:srgbClr val="FFFFFF"/>
                </a:solidFill>
                <a:latin typeface="Montserrat Ultra-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24906" y="7527728"/>
            <a:ext cx="4543477" cy="111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3166">
                <a:solidFill>
                  <a:srgbClr val="F9B80C"/>
                </a:solidFill>
                <a:latin typeface="Montserrat Ultra-Bold"/>
              </a:rPr>
              <a:t>Machine Learning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40247" y="8839350"/>
            <a:ext cx="3007506" cy="119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6"/>
              </a:lnSpc>
            </a:pPr>
            <a:r>
              <a:rPr lang="en-US" sz="2261">
                <a:solidFill>
                  <a:srgbClr val="000000"/>
                </a:solidFill>
                <a:latin typeface="Montserrat"/>
              </a:rPr>
              <a:t>Developing training and testing data to make predictions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233875" y="4804382"/>
            <a:ext cx="2512795" cy="2512795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6E1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542211" y="5621031"/>
            <a:ext cx="1896121" cy="112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2"/>
              </a:lnSpc>
            </a:pPr>
            <a:r>
              <a:rPr lang="en-US" sz="9058">
                <a:solidFill>
                  <a:srgbClr val="FFFFFF"/>
                </a:solidFill>
                <a:latin typeface="Montserrat Ultra-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27170" y="7537253"/>
            <a:ext cx="3879476" cy="102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3"/>
              </a:lnSpc>
            </a:pPr>
            <a:r>
              <a:rPr lang="en-US" sz="2966">
                <a:solidFill>
                  <a:srgbClr val="F9B80C"/>
                </a:solidFill>
                <a:latin typeface="Montserrat Ultra-Bold"/>
              </a:rPr>
              <a:t>Free Agency</a:t>
            </a:r>
          </a:p>
          <a:p>
            <a:pPr algn="ctr">
              <a:lnSpc>
                <a:spcPts val="4153"/>
              </a:lnSpc>
            </a:pPr>
            <a:r>
              <a:rPr lang="en-US" sz="2966">
                <a:solidFill>
                  <a:srgbClr val="F9B80C"/>
                </a:solidFill>
                <a:latin typeface="Montserrat Ultra-Bold"/>
              </a:rPr>
              <a:t>Recommendations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4559415" y="6082323"/>
            <a:ext cx="278335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 rot="0">
            <a:off x="10153042" y="6069397"/>
            <a:ext cx="3080833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1190625"/>
            <a:ext cx="4735102" cy="59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FFFFFF"/>
                </a:solidFill>
                <a:latin typeface="Montserrat Ultra-Bold"/>
              </a:rPr>
              <a:t>Roadmap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986693" y="-325915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80232" y="8839304"/>
            <a:ext cx="3445570" cy="119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  <a:spcBef>
                <a:spcPct val="0"/>
              </a:spcBef>
            </a:pPr>
            <a:r>
              <a:rPr lang="en-US" sz="2259">
                <a:solidFill>
                  <a:srgbClr val="000000"/>
                </a:solidFill>
                <a:latin typeface="Montserrat"/>
              </a:rPr>
              <a:t>Consolidating data and pinpointing relevant statistics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65673" y="8839350"/>
            <a:ext cx="4049197" cy="119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>
                <a:solidFill>
                  <a:srgbClr val="000000"/>
                </a:solidFill>
                <a:latin typeface="Nunito Light"/>
              </a:rPr>
              <a:t>Bidding strategy based on subjective analysis and machine learning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7092641"/>
          </a:xfrm>
          <a:prstGeom prst="rect">
            <a:avLst/>
          </a:prstGeom>
          <a:solidFill>
            <a:srgbClr val="002D62"/>
          </a:solidFill>
        </p:spPr>
      </p:sp>
      <p:sp>
        <p:nvSpPr>
          <p:cNvPr name="AutoShape 3" id="3"/>
          <p:cNvSpPr/>
          <p:nvPr/>
        </p:nvSpPr>
        <p:spPr>
          <a:xfrm rot="0">
            <a:off x="0" y="9177205"/>
            <a:ext cx="5330907" cy="1109795"/>
          </a:xfrm>
          <a:prstGeom prst="rect">
            <a:avLst/>
          </a:prstGeom>
          <a:solidFill>
            <a:srgbClr val="002D62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0" y="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4049" y="2060549"/>
            <a:ext cx="5709672" cy="114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EB6E1F"/>
                </a:solidFill>
                <a:latin typeface="Montserrat Ultra-Bold"/>
              </a:rPr>
              <a:t>Filtering</a:t>
            </a:r>
          </a:p>
          <a:p>
            <a:pPr>
              <a:lnSpc>
                <a:spcPts val="4370"/>
              </a:lnSpc>
            </a:pPr>
            <a:r>
              <a:rPr lang="en-US" sz="4966">
                <a:solidFill>
                  <a:srgbClr val="EB6E1F"/>
                </a:solidFill>
                <a:latin typeface="Montserrat Ultra-Bold"/>
              </a:rPr>
              <a:t>Data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9123" y="2407587"/>
            <a:ext cx="5198628" cy="582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7517" indent="-253759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000000"/>
                </a:solidFill>
                <a:latin typeface="Nunito Light"/>
              </a:rPr>
              <a:t>Filtered batting_season_summary to only retain the data of free agents</a:t>
            </a:r>
          </a:p>
          <a:p>
            <a:pPr>
              <a:lnSpc>
                <a:spcPts val="3290"/>
              </a:lnSpc>
            </a:pPr>
          </a:p>
          <a:p>
            <a:pPr marL="507517" indent="-253759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000000"/>
                </a:solidFill>
                <a:latin typeface="Nunito Light"/>
              </a:rPr>
              <a:t>Made a variable “total” that sums first, second, third base, and home runs</a:t>
            </a:r>
          </a:p>
          <a:p>
            <a:pPr>
              <a:lnSpc>
                <a:spcPts val="3290"/>
              </a:lnSpc>
            </a:pPr>
          </a:p>
          <a:p>
            <a:pPr marL="507517" indent="-253759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000000"/>
                </a:solidFill>
                <a:latin typeface="Nunito Light"/>
              </a:rPr>
              <a:t>Sorted by year in descending order</a:t>
            </a:r>
          </a:p>
          <a:p>
            <a:pPr>
              <a:lnSpc>
                <a:spcPts val="3290"/>
              </a:lnSpc>
            </a:pPr>
          </a:p>
          <a:p>
            <a:pPr marL="507517" indent="-253759" lvl="1">
              <a:lnSpc>
                <a:spcPts val="3290"/>
              </a:lnSpc>
              <a:buFont typeface="Arial"/>
              <a:buChar char="•"/>
            </a:pPr>
            <a:r>
              <a:rPr lang="en-US" sz="2350">
                <a:solidFill>
                  <a:srgbClr val="000000"/>
                </a:solidFill>
                <a:latin typeface="Nunito Light"/>
              </a:rPr>
              <a:t>Created a roster view of the 2023 Astros through filtering batting_season_summary</a:t>
            </a:r>
          </a:p>
          <a:p>
            <a:pPr>
              <a:lnSpc>
                <a:spcPts val="329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0606" y="5143500"/>
            <a:ext cx="9104277" cy="5388246"/>
          </a:xfrm>
          <a:custGeom>
            <a:avLst/>
            <a:gdLst/>
            <a:ahLst/>
            <a:cxnLst/>
            <a:rect r="r" b="b" t="t" l="l"/>
            <a:pathLst>
              <a:path h="5388246" w="9104277">
                <a:moveTo>
                  <a:pt x="0" y="0"/>
                </a:moveTo>
                <a:lnTo>
                  <a:pt x="9104277" y="0"/>
                </a:lnTo>
                <a:lnTo>
                  <a:pt x="9104277" y="5388246"/>
                </a:lnTo>
                <a:lnTo>
                  <a:pt x="0" y="5388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9407906" cy="5739018"/>
          </a:xfrm>
          <a:prstGeom prst="rect">
            <a:avLst/>
          </a:prstGeom>
          <a:solidFill>
            <a:srgbClr val="002D62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7017823" y="-438368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06382" y="446612"/>
            <a:ext cx="8492724" cy="5005814"/>
          </a:xfrm>
          <a:custGeom>
            <a:avLst/>
            <a:gdLst/>
            <a:ahLst/>
            <a:cxnLst/>
            <a:rect r="r" b="b" t="t" l="l"/>
            <a:pathLst>
              <a:path h="5005814" w="8492724">
                <a:moveTo>
                  <a:pt x="0" y="0"/>
                </a:moveTo>
                <a:lnTo>
                  <a:pt x="8492724" y="0"/>
                </a:lnTo>
                <a:lnTo>
                  <a:pt x="8492724" y="5005814"/>
                </a:lnTo>
                <a:lnTo>
                  <a:pt x="0" y="5005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55" r="0" b="-27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3249" y="5876048"/>
            <a:ext cx="7261409" cy="4231347"/>
          </a:xfrm>
          <a:custGeom>
            <a:avLst/>
            <a:gdLst/>
            <a:ahLst/>
            <a:cxnLst/>
            <a:rect r="r" b="b" t="t" l="l"/>
            <a:pathLst>
              <a:path h="4231347" w="7261409">
                <a:moveTo>
                  <a:pt x="0" y="0"/>
                </a:moveTo>
                <a:lnTo>
                  <a:pt x="7261409" y="0"/>
                </a:lnTo>
                <a:lnTo>
                  <a:pt x="7261409" y="4231347"/>
                </a:lnTo>
                <a:lnTo>
                  <a:pt x="0" y="42313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53" r="0" b="-195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08537"/>
            <a:ext cx="5709672" cy="114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FFFFFF"/>
                </a:solidFill>
                <a:latin typeface="Montserrat Ultra-Bold"/>
              </a:rPr>
              <a:t>Developing the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7288" y="2049316"/>
            <a:ext cx="7953331" cy="350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0346" indent="-215173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FFFFFF"/>
                </a:solidFill>
                <a:latin typeface="Montserrat"/>
              </a:rPr>
              <a:t>SCIKIT LEARN (LINEAR REGRESSION MODEL) WITH SCALING - PRINCIPAL COMPONENT ANALYSIS</a:t>
            </a:r>
          </a:p>
          <a:p>
            <a:pPr algn="just" marL="430346" indent="-215173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FFFFFF"/>
                </a:solidFill>
                <a:latin typeface="Montserrat"/>
              </a:rPr>
              <a:t>TRAINING DATA = 80% OF PAST DATA (2014-2021 PLAYER DATA)</a:t>
            </a:r>
          </a:p>
          <a:p>
            <a:pPr algn="just" marL="430346" indent="-215173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FFFFFF"/>
                </a:solidFill>
                <a:latin typeface="Montserrat"/>
              </a:rPr>
              <a:t>TESTING DATA = REMAINING 20% (2022-2023)</a:t>
            </a:r>
          </a:p>
          <a:p>
            <a:pPr algn="just" marL="430346" indent="-215173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FFFFFF"/>
                </a:solidFill>
                <a:latin typeface="Montserrat"/>
              </a:rPr>
              <a:t>WEIGHTED BY YEAR AND AGE FROM PRIME</a:t>
            </a:r>
          </a:p>
          <a:p>
            <a:pPr algn="just" marL="430346" indent="-215173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FFFFFF"/>
                </a:solidFill>
                <a:latin typeface="Montserrat"/>
              </a:rPr>
              <a:t>EVALUATION: RMSE &amp; R-SQUARED VALUES</a:t>
            </a:r>
          </a:p>
          <a:p>
            <a:pPr algn="just">
              <a:lnSpc>
                <a:spcPts val="2790"/>
              </a:lnSpc>
            </a:pPr>
          </a:p>
          <a:p>
            <a:pPr algn="just">
              <a:lnSpc>
                <a:spcPts val="2790"/>
              </a:lnSpc>
            </a:pPr>
          </a:p>
          <a:p>
            <a:pPr algn="just">
              <a:lnSpc>
                <a:spcPts val="279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1691" y="1956357"/>
            <a:ext cx="8562065" cy="637428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9407906" cy="5901446"/>
          </a:xfrm>
          <a:prstGeom prst="rect">
            <a:avLst/>
          </a:prstGeom>
          <a:solidFill>
            <a:srgbClr val="012D6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190625"/>
            <a:ext cx="6863901" cy="59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EB711F"/>
                </a:solidFill>
                <a:latin typeface="Montserrat Ultra-Bold"/>
              </a:rPr>
              <a:t>Bidding Strategy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11828"/>
            <a:ext cx="6863901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WAR FACTORIZATION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POSITIONAL VALUE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PITCHING NEEDS</a:t>
            </a:r>
          </a:p>
          <a:p>
            <a:pPr algn="just">
              <a:lnSpc>
                <a:spcPts val="392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297785" y="7003574"/>
            <a:ext cx="3823494" cy="3283426"/>
          </a:xfrm>
          <a:custGeom>
            <a:avLst/>
            <a:gdLst/>
            <a:ahLst/>
            <a:cxnLst/>
            <a:rect r="r" b="b" t="t" l="l"/>
            <a:pathLst>
              <a:path h="3283426" w="3823494">
                <a:moveTo>
                  <a:pt x="3823494" y="0"/>
                </a:moveTo>
                <a:lnTo>
                  <a:pt x="0" y="0"/>
                </a:lnTo>
                <a:lnTo>
                  <a:pt x="0" y="3283426"/>
                </a:lnTo>
                <a:lnTo>
                  <a:pt x="3823494" y="3283426"/>
                </a:lnTo>
                <a:lnTo>
                  <a:pt x="38234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87621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39347" y="-330083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DAGBARyaLqI</dc:identifier>
  <dcterms:modified xsi:type="dcterms:W3CDTF">2011-08-01T06:04:30Z</dcterms:modified>
  <cp:revision>1</cp:revision>
  <dc:title>Convergent Datahacks Hackathon</dc:title>
</cp:coreProperties>
</file>